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5" r:id="rId5"/>
    <p:sldId id="276" r:id="rId6"/>
    <p:sldId id="278" r:id="rId7"/>
    <p:sldId id="277" r:id="rId8"/>
    <p:sldId id="281" r:id="rId9"/>
    <p:sldId id="279" r:id="rId10"/>
    <p:sldId id="280" r:id="rId11"/>
    <p:sldId id="283" r:id="rId12"/>
    <p:sldId id="284" r:id="rId13"/>
    <p:sldId id="287" r:id="rId14"/>
    <p:sldId id="285" r:id="rId15"/>
    <p:sldId id="288" r:id="rId16"/>
    <p:sldId id="26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E00"/>
    <a:srgbClr val="FFE1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0" autoAdjust="0"/>
    <p:restoredTop sz="76824" autoAdjust="0"/>
  </p:normalViewPr>
  <p:slideViewPr>
    <p:cSldViewPr snapToGrid="0">
      <p:cViewPr varScale="1">
        <p:scale>
          <a:sx n="51" d="100"/>
          <a:sy n="51" d="100"/>
        </p:scale>
        <p:origin x="11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E8AD5-7229-4DA4-AECE-281AADE6CDF0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689B1-F743-4712-A96A-3BEB49F40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721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Hi, I’m David, I’m </a:t>
            </a:r>
            <a:r>
              <a:rPr lang="en-US" altLang="ko-KR" dirty="0" err="1"/>
              <a:t>gonna</a:t>
            </a:r>
            <a:r>
              <a:rPr lang="en-US" altLang="ko-KR" dirty="0"/>
              <a:t> introduce our team Nutmeg’s project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9163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좋지 않은 </a:t>
            </a:r>
            <a:r>
              <a:rPr lang="en-US" altLang="ko-KR" dirty="0"/>
              <a:t>R-squared</a:t>
            </a:r>
            <a:r>
              <a:rPr lang="ko-KR" altLang="en-US" dirty="0"/>
              <a:t>값으로 예측을 해보았을 때 예측 값은 실제 값과 오차가 매우 컸고</a:t>
            </a:r>
            <a:r>
              <a:rPr lang="en-US" altLang="ko-KR" dirty="0"/>
              <a:t>, SSE</a:t>
            </a:r>
            <a:r>
              <a:rPr lang="ko-KR" altLang="en-US" dirty="0"/>
              <a:t>와 </a:t>
            </a:r>
            <a:r>
              <a:rPr lang="en-US" altLang="ko-KR" dirty="0"/>
              <a:t>SST</a:t>
            </a:r>
            <a:r>
              <a:rPr lang="ko-KR" altLang="en-US" dirty="0"/>
              <a:t>를 이용한 </a:t>
            </a:r>
            <a:r>
              <a:rPr lang="en-US" altLang="ko-KR" dirty="0"/>
              <a:t>R-squared</a:t>
            </a:r>
            <a:r>
              <a:rPr lang="ko-KR" altLang="en-US" dirty="0"/>
              <a:t>값 역시 음수로 나오게 되면서 저희가 선택한 데이터 자체에 문제가</a:t>
            </a:r>
          </a:p>
          <a:p>
            <a:r>
              <a:rPr lang="ko-KR" altLang="en-US" dirty="0"/>
              <a:t>있지 않는지 의심을 하게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prediction is performed with a bad R-squared value,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prediction value has a large error with the actual value, and also, the R-squared value using SSE and SST has negative value.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We have doubt whether our data has a problem.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64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페이즈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에서 우리는 세가지 온도 </a:t>
            </a:r>
            <a:r>
              <a:rPr lang="ko-KR" altLang="en-US" dirty="0" err="1"/>
              <a:t>데이터중에</a:t>
            </a:r>
            <a:r>
              <a:rPr lang="ko-KR" altLang="en-US" dirty="0"/>
              <a:t> 평균온도 </a:t>
            </a:r>
            <a:r>
              <a:rPr lang="ko-KR" altLang="en-US" dirty="0" err="1"/>
              <a:t>데이터랑</a:t>
            </a:r>
            <a:r>
              <a:rPr lang="ko-KR" altLang="en-US" dirty="0"/>
              <a:t> 나머지 데이터를 사용했다</a:t>
            </a:r>
            <a:endParaRPr lang="en-US" altLang="ko-KR" dirty="0"/>
          </a:p>
          <a:p>
            <a:r>
              <a:rPr lang="ko-KR" altLang="en-US" dirty="0"/>
              <a:t>이렇게 했더니 </a:t>
            </a:r>
            <a:r>
              <a:rPr lang="en-US" altLang="ko-KR" dirty="0" err="1"/>
              <a:t>Rsquared</a:t>
            </a:r>
            <a:r>
              <a:rPr lang="en-US" altLang="ko-KR" dirty="0"/>
              <a:t> </a:t>
            </a:r>
            <a:r>
              <a:rPr lang="ko-KR" altLang="en-US" dirty="0"/>
              <a:t>값이 </a:t>
            </a:r>
            <a:r>
              <a:rPr lang="en-US" altLang="ko-KR" dirty="0"/>
              <a:t>0.5287</a:t>
            </a:r>
            <a:r>
              <a:rPr lang="ko-KR" altLang="en-US" dirty="0"/>
              <a:t>까지 증가했다</a:t>
            </a:r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ko-KR" altLang="en-US" dirty="0" err="1"/>
              <a:t>습도랑</a:t>
            </a:r>
            <a:r>
              <a:rPr lang="ko-KR" altLang="en-US" dirty="0"/>
              <a:t> 강수량이 중요도가 낮아서 </a:t>
            </a:r>
            <a:r>
              <a:rPr lang="ko-KR" altLang="en-US" dirty="0" err="1"/>
              <a:t>빼보기로</a:t>
            </a:r>
            <a:r>
              <a:rPr lang="ko-KR" altLang="en-US" dirty="0"/>
              <a:t> 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We think that previous data set is weird so we reduced the size of the data set for just one year.</a:t>
            </a:r>
          </a:p>
          <a:p>
            <a:r>
              <a:rPr lang="en-US" altLang="ko-KR" dirty="0"/>
              <a:t>In phase 2, we used average temperature data of the three temperature data with the other variables in the list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that, the R squared value increased to 0.5287 !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humidity and rainfall are not important enough, So we decided to extract them from our model for better R squared value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89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습도와 강수량을 제외하고 모델을 만들었는데 </a:t>
            </a:r>
            <a:r>
              <a:rPr lang="en-US" altLang="ko-KR" dirty="0" err="1"/>
              <a:t>Rsquared</a:t>
            </a:r>
            <a:r>
              <a:rPr lang="en-US" altLang="ko-KR" dirty="0"/>
              <a:t> </a:t>
            </a:r>
            <a:r>
              <a:rPr lang="ko-KR" altLang="en-US" dirty="0"/>
              <a:t>값이 감소했다</a:t>
            </a:r>
            <a:endParaRPr lang="en-US" altLang="ko-KR" dirty="0"/>
          </a:p>
          <a:p>
            <a:r>
              <a:rPr lang="ko-KR" altLang="en-US" dirty="0" err="1"/>
              <a:t>이걸보고</a:t>
            </a:r>
            <a:r>
              <a:rPr lang="ko-KR" altLang="en-US" dirty="0"/>
              <a:t> </a:t>
            </a:r>
            <a:r>
              <a:rPr lang="en-US" altLang="ko-KR" dirty="0"/>
              <a:t>R</a:t>
            </a:r>
            <a:r>
              <a:rPr lang="ko-KR" altLang="en-US" dirty="0"/>
              <a:t>에서 중요하지 않다고 나왔더라도 습도와 강수량은 농산물 기르는 데에 중요한 지표로 작용한다고 생각했다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created a model without humidity and rainfall, 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the R squared value decreased Even though R said those factor is not important.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conclude that humidity and rainfall are important indicators for farming.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069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만든 모델을 가지고 </a:t>
            </a:r>
            <a:r>
              <a:rPr lang="en-US" altLang="ko-KR" dirty="0"/>
              <a:t>price prediction</a:t>
            </a:r>
            <a:r>
              <a:rPr lang="ko-KR" altLang="en-US" dirty="0"/>
              <a:t>을 해봤는데 </a:t>
            </a:r>
            <a:r>
              <a:rPr lang="en-US" altLang="ko-KR" dirty="0"/>
              <a:t>R squared </a:t>
            </a:r>
            <a:r>
              <a:rPr lang="ko-KR" altLang="en-US" dirty="0"/>
              <a:t>값이 매우 높게 계산된 것을 볼 수 있었다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18</a:t>
            </a:r>
            <a:r>
              <a:rPr lang="ko-KR" altLang="en-US" dirty="0"/>
              <a:t>년도 데이터를 이용해서 모델을 만들었는데</a:t>
            </a:r>
            <a:r>
              <a:rPr lang="en-US" altLang="ko-KR" dirty="0"/>
              <a:t>, </a:t>
            </a:r>
            <a:r>
              <a:rPr lang="ko-KR" altLang="en-US" dirty="0"/>
              <a:t>예측 데이터 또한 </a:t>
            </a:r>
            <a:r>
              <a:rPr lang="en-US" altLang="ko-KR" dirty="0"/>
              <a:t>18</a:t>
            </a:r>
            <a:r>
              <a:rPr lang="ko-KR" altLang="en-US" dirty="0"/>
              <a:t>년도 데이터를 기반해서 만들었기 때문에 </a:t>
            </a:r>
            <a:r>
              <a:rPr lang="en-US" altLang="ko-KR" dirty="0"/>
              <a:t>overfitting </a:t>
            </a:r>
            <a:r>
              <a:rPr lang="ko-KR" altLang="en-US" dirty="0"/>
              <a:t>문제가 발생하는 것을 확인할 수 있었다</a:t>
            </a:r>
            <a:r>
              <a:rPr lang="en-US" altLang="ko-KR" dirty="0"/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made a price prediction with the model with humidity and rainfall and then We found that the R squared value is the highest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made model using data from the 2018 data, and We found overfitting problem occurred because the forecast data was also based on the data from 2018.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97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Overfitting</a:t>
            </a:r>
            <a:r>
              <a:rPr lang="ko-KR" altLang="en-US" dirty="0"/>
              <a:t> 문제를 해결하기 위해 예측 데이터를 </a:t>
            </a:r>
            <a:r>
              <a:rPr lang="en-US" altLang="ko-KR" dirty="0"/>
              <a:t>2017</a:t>
            </a:r>
            <a:r>
              <a:rPr lang="ko-KR" altLang="en-US" dirty="0"/>
              <a:t>년도 데이터를 이용해서 만들어봤더니 </a:t>
            </a:r>
            <a:r>
              <a:rPr lang="en-US" altLang="ko-KR" dirty="0"/>
              <a:t>over</a:t>
            </a:r>
          </a:p>
          <a:p>
            <a:endParaRPr lang="en-US" altLang="ko-KR" dirty="0"/>
          </a:p>
          <a:p>
            <a:r>
              <a:rPr lang="en-US" altLang="ko-KR" dirty="0"/>
              <a:t>fitting </a:t>
            </a:r>
            <a:r>
              <a:rPr lang="ko-KR" altLang="en-US" dirty="0"/>
              <a:t>문제가 사라진 것을 볼 수 있었다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overcome the overfitting problem, We made the prediction data using the data of 2017 and We found that the overfitting problem disappeared.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4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and enjoy Delicious Sweet Potato!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1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프로젝트는 한국의 기후에 따른 농수산물의 가격 변화를 분석하고</a:t>
            </a:r>
            <a:r>
              <a:rPr lang="en-US" altLang="ko-KR" dirty="0"/>
              <a:t>, </a:t>
            </a:r>
            <a:r>
              <a:rPr lang="ko-KR" altLang="en-US" dirty="0"/>
              <a:t>미래 기후에 따라 식품의 가격을 예측하는 것입니다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We came up with our project to predict the agricultural product’s price especially sweet potato based on climate.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711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The reason why we chose the project is we’ve had experience with high price of agricultural product in specific time.</a:t>
            </a:r>
          </a:p>
          <a:p>
            <a:r>
              <a:rPr lang="en-US" altLang="ko-KR" dirty="0"/>
              <a:t>For example, When the largest typhoon pass through the Korea or product’s price will be high.</a:t>
            </a:r>
            <a:br>
              <a:rPr lang="en-US" altLang="ko-KR" dirty="0"/>
            </a:br>
            <a:r>
              <a:rPr lang="en-US" altLang="ko-KR" dirty="0"/>
              <a:t>Or When we have a serious drought season, definitely it affects the product’s price.</a:t>
            </a:r>
          </a:p>
          <a:p>
            <a:r>
              <a:rPr lang="en-US" altLang="ko-KR" dirty="0"/>
              <a:t>That’s why we picked the data as climate to predict product’s price.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952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</a:t>
            </a:r>
            <a:r>
              <a:rPr lang="en-US" altLang="ko-KR" dirty="0"/>
              <a:t>2</a:t>
            </a:r>
            <a:r>
              <a:rPr lang="ko-KR" altLang="en-US" dirty="0"/>
              <a:t>개의 데이터 셋을 선정했습니다</a:t>
            </a:r>
            <a:r>
              <a:rPr lang="en-US" altLang="ko-KR" dirty="0"/>
              <a:t>. </a:t>
            </a:r>
            <a:r>
              <a:rPr lang="ko-KR" altLang="en-US" dirty="0"/>
              <a:t>우선 기후 요소인 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바람</a:t>
            </a:r>
            <a:r>
              <a:rPr lang="en-US" altLang="ko-KR" dirty="0"/>
              <a:t>, </a:t>
            </a:r>
            <a:r>
              <a:rPr lang="ko-KR" altLang="en-US" dirty="0"/>
              <a:t>일사량 등의 데이터 셋과 다양한 농산물 식품 중 고구마의 판매 가격을 데이터 셋으로 선별했습니다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At first, we set the two parts of 14 years data.</a:t>
            </a:r>
          </a:p>
          <a:p>
            <a:r>
              <a:rPr lang="en-US" altLang="ko-KR" dirty="0"/>
              <a:t>One is climate factor such as average temperature, humid, insolation, rainfall, </a:t>
            </a:r>
            <a:r>
              <a:rPr lang="en-US" altLang="ko-KR" dirty="0" err="1"/>
              <a:t>etc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Another is price of sweet potato.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85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앞서 말씀드린 데이터셋을 하나의 </a:t>
            </a:r>
            <a:r>
              <a:rPr lang="en-US" altLang="ko-KR" dirty="0"/>
              <a:t>csv </a:t>
            </a:r>
            <a:r>
              <a:rPr lang="ko-KR" altLang="en-US" dirty="0"/>
              <a:t>파일로 합친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일자</a:t>
            </a:r>
            <a:r>
              <a:rPr lang="en-US" altLang="ko-KR" dirty="0"/>
              <a:t>, </a:t>
            </a:r>
            <a:r>
              <a:rPr lang="ko-KR" altLang="en-US" dirty="0"/>
              <a:t>온도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일사량</a:t>
            </a:r>
            <a:r>
              <a:rPr lang="en-US" altLang="ko-KR" dirty="0"/>
              <a:t>, </a:t>
            </a:r>
            <a:r>
              <a:rPr lang="ko-KR" altLang="en-US" dirty="0"/>
              <a:t>판매가격</a:t>
            </a:r>
            <a:r>
              <a:rPr lang="en-US" altLang="ko-KR" dirty="0"/>
              <a:t>, </a:t>
            </a:r>
            <a:r>
              <a:rPr lang="ko-KR" altLang="en-US" dirty="0"/>
              <a:t>등으로 구성이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가격을 예측 하는 것이기 때문에 저희는 </a:t>
            </a:r>
            <a:r>
              <a:rPr lang="en-US" altLang="ko-KR" dirty="0"/>
              <a:t>linear regression</a:t>
            </a:r>
            <a:r>
              <a:rPr lang="ko-KR" altLang="en-US" dirty="0"/>
              <a:t>을 사용하여 분석을 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is csv file of date set that I explained previous slide.  This data set is consist of date, temperature, humid, rainfall, price of sweet potato.</a:t>
            </a:r>
          </a:p>
          <a:p>
            <a:r>
              <a:rPr lang="en-US" altLang="ko-KR" dirty="0"/>
              <a:t>We use linear regression model because we have to predict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950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분석은 총 </a:t>
            </a:r>
            <a:r>
              <a:rPr lang="en-US" altLang="ko-KR" dirty="0"/>
              <a:t>2</a:t>
            </a:r>
            <a:r>
              <a:rPr lang="ko-KR" altLang="en-US" dirty="0"/>
              <a:t>단계로 나누었습니다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첫번째 단계에서는 </a:t>
            </a:r>
            <a:r>
              <a:rPr lang="en-US" altLang="ko-KR" dirty="0"/>
              <a:t>2005</a:t>
            </a:r>
            <a:r>
              <a:rPr lang="ko-KR" altLang="en-US" dirty="0"/>
              <a:t>년부터 </a:t>
            </a:r>
            <a:r>
              <a:rPr lang="en-US" altLang="ko-KR" dirty="0"/>
              <a:t>2018</a:t>
            </a:r>
            <a:r>
              <a:rPr lang="ko-KR" altLang="en-US" dirty="0"/>
              <a:t>년 까지의 모든 데이터를 이용하여 </a:t>
            </a:r>
            <a:r>
              <a:rPr lang="en-US" altLang="ko-KR" dirty="0"/>
              <a:t>linear regression</a:t>
            </a:r>
            <a:r>
              <a:rPr lang="ko-KR" altLang="en-US" dirty="0"/>
              <a:t>을 돌려보았습니다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결과로 평균 습도의 중요도가 가장 낮은 것으로 분석이 되었습니다</a:t>
            </a:r>
            <a:r>
              <a:rPr lang="en-US" altLang="ko-KR" dirty="0"/>
              <a:t>. </a:t>
            </a:r>
            <a:r>
              <a:rPr lang="ko-KR" altLang="en-US" dirty="0"/>
              <a:t>하지만 </a:t>
            </a:r>
            <a:r>
              <a:rPr lang="en-US" altLang="ko-KR" dirty="0"/>
              <a:t>R-squared</a:t>
            </a:r>
            <a:r>
              <a:rPr lang="ko-KR" altLang="en-US" dirty="0"/>
              <a:t>값이 </a:t>
            </a:r>
            <a:r>
              <a:rPr lang="en-US" altLang="ko-KR" dirty="0"/>
              <a:t>0.27</a:t>
            </a:r>
            <a:r>
              <a:rPr lang="ko-KR" altLang="en-US" dirty="0"/>
              <a:t>로 </a:t>
            </a:r>
            <a:r>
              <a:rPr lang="en-US" altLang="ko-KR" dirty="0"/>
              <a:t>0</a:t>
            </a:r>
            <a:r>
              <a:rPr lang="ko-KR" altLang="en-US" dirty="0"/>
              <a:t>과 가까운 값으로 나와 좋지 않은 모델로 분석되었습니다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We</a:t>
            </a:r>
            <a:r>
              <a:rPr lang="ko-KR" altLang="en-US" dirty="0"/>
              <a:t> </a:t>
            </a:r>
            <a:r>
              <a:rPr lang="en-US" altLang="ko-KR" dirty="0"/>
              <a:t>divided</a:t>
            </a:r>
            <a:r>
              <a:rPr lang="ko-KR" altLang="en-US" dirty="0"/>
              <a:t> </a:t>
            </a:r>
            <a:r>
              <a:rPr lang="en-US" altLang="ko-KR" dirty="0"/>
              <a:t>Data</a:t>
            </a:r>
            <a:r>
              <a:rPr lang="ko-KR" altLang="en-US" dirty="0"/>
              <a:t> </a:t>
            </a:r>
            <a:r>
              <a:rPr lang="en-US" altLang="ko-KR" dirty="0"/>
              <a:t>Analyze</a:t>
            </a:r>
            <a:r>
              <a:rPr lang="ko-KR" altLang="en-US" dirty="0"/>
              <a:t> </a:t>
            </a:r>
            <a:r>
              <a:rPr lang="en-US" altLang="ko-KR" dirty="0"/>
              <a:t>in</a:t>
            </a:r>
            <a:r>
              <a:rPr lang="ko-KR" altLang="en-US" dirty="0"/>
              <a:t> </a:t>
            </a:r>
            <a:r>
              <a:rPr lang="en-US" altLang="ko-KR" dirty="0"/>
              <a:t>two steps.</a:t>
            </a:r>
          </a:p>
          <a:p>
            <a:r>
              <a:rPr lang="en-US" altLang="ko-KR" dirty="0"/>
              <a:t>In First Step, We use data from 2005 to 2018 for Linear Regression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a result, it was analyzed that the importance of average humidity is the lowest.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R-squared value is 0.27, which is close to 0, and it is analyzed as a bad model.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021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저희는 앞서 중요도가 낮았던 평균 습도를 </a:t>
            </a:r>
            <a:r>
              <a:rPr lang="en-US" altLang="ko-KR" dirty="0"/>
              <a:t>independent variable</a:t>
            </a:r>
            <a:r>
              <a:rPr lang="ko-KR" altLang="en-US" dirty="0"/>
              <a:t>에서 제거한 후에 다시 </a:t>
            </a:r>
            <a:r>
              <a:rPr lang="en-US" altLang="ko-KR" dirty="0"/>
              <a:t>linear model</a:t>
            </a:r>
            <a:r>
              <a:rPr lang="ko-KR" altLang="en-US" dirty="0"/>
              <a:t>에 적용했습니다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변수가 모두 *** 세 개로 중요한 지표로 분석되었으나 </a:t>
            </a:r>
            <a:r>
              <a:rPr lang="en-US" altLang="ko-KR" dirty="0"/>
              <a:t>R-squared</a:t>
            </a:r>
            <a:r>
              <a:rPr lang="ko-KR" altLang="en-US" dirty="0"/>
              <a:t>값은 오히려 더 떨어졌습니다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applied a linear model with elimination of average humidity from independent variables, Because the Importance of average humidity is low.</a:t>
            </a:r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other variables has three * that means it is important. We expected higher R squared value in here, But the R-squared value is lower than before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4849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슬라이드에서 발생한 문제는 </a:t>
            </a:r>
            <a:r>
              <a:rPr lang="en-US" altLang="ko-KR" dirty="0"/>
              <a:t>independent variable</a:t>
            </a:r>
            <a:r>
              <a:rPr lang="ko-KR" altLang="en-US" dirty="0"/>
              <a:t>인 </a:t>
            </a:r>
            <a:r>
              <a:rPr lang="en-US" altLang="ko-KR" dirty="0"/>
              <a:t>average temperature, max temperature, min temperature </a:t>
            </a:r>
            <a:r>
              <a:rPr lang="ko-KR" altLang="en-US" dirty="0"/>
              <a:t>간의 </a:t>
            </a:r>
            <a:r>
              <a:rPr lang="en-US" altLang="ko-KR" dirty="0"/>
              <a:t>multicollinearity </a:t>
            </a:r>
            <a:r>
              <a:rPr lang="ko-KR" altLang="en-US" dirty="0"/>
              <a:t>문제 때문이라고 판단했다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(dependent variable</a:t>
            </a:r>
            <a:r>
              <a:rPr lang="ko-KR" altLang="en-US" dirty="0"/>
              <a:t>은 </a:t>
            </a:r>
            <a:r>
              <a:rPr lang="en-US" altLang="ko-KR" dirty="0"/>
              <a:t>price, independent variable</a:t>
            </a:r>
            <a:r>
              <a:rPr lang="ko-KR" altLang="en-US" dirty="0"/>
              <a:t>은 나머지 평균온도 바람 습도 구름 </a:t>
            </a:r>
            <a:r>
              <a:rPr lang="ko-KR" altLang="en-US" dirty="0" err="1"/>
              <a:t>이런거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thought that issue </a:t>
            </a:r>
            <a:r>
              <a:rPr lang="en-US" altLang="ko-KR" dirty="0"/>
              <a:t>in previous page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occurred by multicollinearity problem between average temperature, maximum temperature, and minimum temperature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14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최소 최고 온도를 제거한 후에 </a:t>
            </a:r>
            <a:r>
              <a:rPr lang="en-US" altLang="ko-KR" dirty="0"/>
              <a:t>linear regression</a:t>
            </a:r>
            <a:r>
              <a:rPr lang="ko-KR" altLang="en-US" dirty="0"/>
              <a:t>으로 다시 분석을 해보았으나 </a:t>
            </a:r>
            <a:r>
              <a:rPr lang="en-US" altLang="ko-KR" dirty="0"/>
              <a:t>R-squared </a:t>
            </a:r>
            <a:r>
              <a:rPr lang="ko-KR" altLang="en-US" dirty="0"/>
              <a:t>값이 더 떨어져 나아질 기미가 보이질 않았습니다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removing the minimum and maximum temperature, We tried to analyze it again with linear regression, but there was not Improving of better R-squared value.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5689B1-F743-4712-A96A-3BEB49F404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0043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21D835-CA6B-4974-A5BE-9F1DD6776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A6FCA7-4054-415E-97E0-54F85CB13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116A40-B62E-4841-BBC6-0B38AF81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C79A5-041D-44C0-85FB-150FE2591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C5DEE2-6555-4CBE-9521-C6BE19B3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39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513C8-6CDD-4088-8DF1-EA488DAB9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B9A7AC-783B-4C8D-A560-9A05D649B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BEF6B0-39D7-4B38-A6CF-F40F33DE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42EA061-8720-4E29-972F-B5E6BB476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7F6D96-0D78-4AA5-BECB-EA04B64D1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FDA62A-23CE-4274-A421-204EC3A18B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5AC4BF-728C-437C-8424-F2835F607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EB7D94-4F9A-499C-8294-AA220C399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C7BEED-73A8-4F1D-9DA9-728320783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A0164E-E2C2-4C32-9AA0-BB195E4F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6302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5207E-97BC-40A7-B2A9-69589D36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37BC00-4DA0-44C7-A83B-65F644EE4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69CA4A-7687-44D5-9503-A2C6BFAD3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73A5E7-93A0-4495-945D-8FF9D8E78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F98CDD-5E2A-4E72-8E3B-981739E8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761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91CF93-0E0B-49E0-8C12-CC47BB1BF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232355-4378-41BC-B8F5-60E974D5D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04DBBF-3EDD-4702-ABD4-A94D6BC8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1FD25-FC27-48D1-8F7E-C1173452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46A321-3F90-4D01-BD91-51CF28C4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2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C7080-3F28-43AD-983C-A64F3BBA8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FB0273-3BD0-4E97-A522-0D92AB4D85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FF6D5C-0472-4BE9-816C-59FB15CCD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B2362-349C-423F-A023-989AE8327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9B2337-25EE-4B26-B891-4377F4D9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9B59C2-FA6A-4DBF-803A-28D65BD5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2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EA441-5139-44F7-A75C-F66E8FE79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DE0F2-D264-4EEA-BA35-0C9BC5CA9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267685-2243-40BE-89D4-015A8C920F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103B8D2-DD52-42DC-8465-1AE5B0275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88B5079-C770-431D-A19E-94133380DE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488B649-D6A5-4516-A2A6-247D7B25D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B91C2ED-0516-4951-AA79-0C2F9395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A173493-2776-4BDA-8708-A2ECE491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19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1180F3-EC09-4685-A9E5-31E698898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DD42C0-16C8-436A-86C1-B8122E98C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41FCEB-3272-4361-8196-BB39B08C5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2FCE89-C269-459D-8FA0-DC6FF5AC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10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DC5B37-7CBF-494D-93BE-2CA26FE0D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5860D5-CBA2-4959-BD21-622953650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A9B744-2379-4AD4-8A80-557B307BE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911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8A6F4-2B92-4020-AEBD-A7D9F58CD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F54633-345A-478C-9854-89CC4A842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D721F05-8C84-471D-96DE-94B619AF6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3DDE74-191A-4291-AE6E-6AAE5B36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ABAACB-C90F-415A-802A-083BBB4D8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7C9E1-49BC-422A-B65D-13AC6222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614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7F04A2-5469-4952-9E59-A56E306B3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51E4D7-026B-43CA-83F2-88511B9AFA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8E5511-74F4-4843-B519-4BF7F57ED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FA9212-C90C-4ADD-8476-7FD0DE1E9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451455-F510-4153-AC65-4234285D2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BAB57-95B6-428B-9010-AFB86EC0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16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48E986-91AF-4225-BAAB-6E549F9CF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FB08C7-DF51-4570-92A1-08BA310E9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9FF794-DE84-489B-B7BF-B17A2BFE7F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3ACE5-6850-4721-990F-BEAFD4B8D3C7}" type="datetimeFigureOut">
              <a:rPr lang="ko-KR" altLang="en-US" smtClean="0"/>
              <a:t>2019-01-24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3A2C41-65B2-4D3B-94DB-52E9559C12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205C08-3A68-4995-814D-355D843BB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BA4DF-1C56-44EA-94C8-550A5C7BE1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9770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6A71F8-E9CD-4465-8DF8-074E469BDF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/>
          </a:blip>
          <a:srcRect t="15178" b="174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475D6F5-B11F-4462-92D3-BF4A7A553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8000" dirty="0">
                <a:solidFill>
                  <a:srgbClr val="FFFFFF"/>
                </a:solidFill>
              </a:rPr>
              <a:t>Data Science Project</a:t>
            </a:r>
            <a:endParaRPr lang="ko-KR" altLang="en-US" sz="80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4C0B91-C832-41D7-BC3F-DA7B7E724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4707" y="1200152"/>
            <a:ext cx="3015455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altLang="ko-KR" sz="3200" b="1" dirty="0">
                <a:solidFill>
                  <a:srgbClr val="FFFFFF"/>
                </a:solidFill>
              </a:rPr>
              <a:t>Team Nutmeg</a:t>
            </a:r>
          </a:p>
          <a:p>
            <a:pPr algn="r"/>
            <a:endParaRPr lang="en-US" altLang="ko-KR" sz="2800" dirty="0">
              <a:solidFill>
                <a:srgbClr val="FFFFFF"/>
              </a:solidFill>
            </a:endParaRPr>
          </a:p>
          <a:p>
            <a:pPr algn="r"/>
            <a:r>
              <a:rPr lang="en-US" altLang="ko-KR" sz="2800" b="1" dirty="0">
                <a:solidFill>
                  <a:srgbClr val="FFFFFF"/>
                </a:solidFill>
              </a:rPr>
              <a:t>Bobby</a:t>
            </a:r>
          </a:p>
          <a:p>
            <a:pPr algn="r"/>
            <a:r>
              <a:rPr lang="en-US" altLang="ko-KR" sz="2800" b="1" dirty="0">
                <a:solidFill>
                  <a:srgbClr val="FFFFFF"/>
                </a:solidFill>
              </a:rPr>
              <a:t>David</a:t>
            </a:r>
          </a:p>
          <a:p>
            <a:pPr algn="r"/>
            <a:r>
              <a:rPr lang="en-US" altLang="ko-KR" sz="2800" b="1" dirty="0">
                <a:solidFill>
                  <a:srgbClr val="FFFFFF"/>
                </a:solidFill>
              </a:rPr>
              <a:t>Harry</a:t>
            </a:r>
          </a:p>
          <a:p>
            <a:pPr algn="r"/>
            <a:r>
              <a:rPr lang="en-US" altLang="ko-KR" sz="2800" b="1" dirty="0">
                <a:solidFill>
                  <a:srgbClr val="FFFFFF"/>
                </a:solidFill>
              </a:rPr>
              <a:t>Philip</a:t>
            </a:r>
          </a:p>
          <a:p>
            <a:pPr algn="r"/>
            <a:r>
              <a:rPr lang="en-US" altLang="ko-KR" sz="2800" b="1" dirty="0">
                <a:solidFill>
                  <a:srgbClr val="FFFFFF"/>
                </a:solidFill>
              </a:rPr>
              <a:t>Joey</a:t>
            </a:r>
          </a:p>
          <a:p>
            <a:pPr algn="r"/>
            <a:r>
              <a:rPr lang="en-US" altLang="ko-KR" sz="2800" b="1" dirty="0">
                <a:solidFill>
                  <a:srgbClr val="FFFFFF"/>
                </a:solidFill>
              </a:rPr>
              <a:t>Ji</a:t>
            </a:r>
          </a:p>
          <a:p>
            <a:pPr algn="r"/>
            <a:endParaRPr lang="ko-KR" altLang="en-US" sz="28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741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C0C5B-4BB3-F041-9A74-DDA223E4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9" y="328038"/>
            <a:ext cx="10515600" cy="1325563"/>
          </a:xfrm>
        </p:spPr>
        <p:txBody>
          <a:bodyPr/>
          <a:lstStyle/>
          <a:p>
            <a:r>
              <a:rPr kumimoji="1" lang="en-US" altLang="ko-KR" b="1" dirty="0"/>
              <a:t>Phase #1-4 : Price Prediction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D07AB-6446-6F40-84F1-27F596C680C9}"/>
              </a:ext>
            </a:extLst>
          </p:cNvPr>
          <p:cNvSpPr txBox="1"/>
          <p:nvPr/>
        </p:nvSpPr>
        <p:spPr>
          <a:xfrm>
            <a:off x="981635" y="-223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06FA17-F7F3-1F45-B848-04B941B90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99" y="2270145"/>
            <a:ext cx="10990099" cy="2819199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0F9392B-0A53-594A-B963-FF90129F2F2A}"/>
              </a:ext>
            </a:extLst>
          </p:cNvPr>
          <p:cNvSpPr/>
          <p:nvPr/>
        </p:nvSpPr>
        <p:spPr>
          <a:xfrm>
            <a:off x="587617" y="2270145"/>
            <a:ext cx="8233653" cy="146813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32AE110-E61D-E841-B13D-00D2C275E4F3}"/>
              </a:ext>
            </a:extLst>
          </p:cNvPr>
          <p:cNvSpPr/>
          <p:nvPr/>
        </p:nvSpPr>
        <p:spPr>
          <a:xfrm>
            <a:off x="587617" y="3970059"/>
            <a:ext cx="9753171" cy="111928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141D988-E134-784E-924C-36536F1E924E}"/>
              </a:ext>
            </a:extLst>
          </p:cNvPr>
          <p:cNvGrpSpPr/>
          <p:nvPr/>
        </p:nvGrpSpPr>
        <p:grpSpPr>
          <a:xfrm>
            <a:off x="148856" y="2031455"/>
            <a:ext cx="12043144" cy="3296577"/>
            <a:chOff x="0" y="2002454"/>
            <a:chExt cx="12212326" cy="329657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4DB0F79-C68A-4846-BCDF-186E3D7D5F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11246"/>
            <a:stretch/>
          </p:blipFill>
          <p:spPr>
            <a:xfrm>
              <a:off x="0" y="2006844"/>
              <a:ext cx="12212326" cy="3292187"/>
            </a:xfrm>
            <a:prstGeom prst="rect">
              <a:avLst/>
            </a:prstGeom>
          </p:spPr>
        </p:pic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0A710346-A99A-F34D-94A0-EEAC1AD417F1}"/>
                </a:ext>
              </a:extLst>
            </p:cNvPr>
            <p:cNvSpPr/>
            <p:nvPr/>
          </p:nvSpPr>
          <p:spPr>
            <a:xfrm>
              <a:off x="92102" y="2002454"/>
              <a:ext cx="10897997" cy="161480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1CE49BCE-C913-964E-B696-D201D559FD41}"/>
                </a:ext>
              </a:extLst>
            </p:cNvPr>
            <p:cNvSpPr/>
            <p:nvPr/>
          </p:nvSpPr>
          <p:spPr>
            <a:xfrm>
              <a:off x="92102" y="3684225"/>
              <a:ext cx="10990099" cy="1614806"/>
            </a:xfrm>
            <a:prstGeom prst="round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37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C0C5B-4BB3-F041-9A74-DDA223E4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9" y="328038"/>
            <a:ext cx="10515600" cy="1325563"/>
          </a:xfrm>
        </p:spPr>
        <p:txBody>
          <a:bodyPr/>
          <a:lstStyle/>
          <a:p>
            <a:r>
              <a:rPr kumimoji="1" lang="en-US" altLang="ko-KR" b="1"/>
              <a:t>Phase #2-1 : </a:t>
            </a:r>
            <a:r>
              <a:rPr kumimoji="1" lang="en-US" altLang="ko-KR" sz="3500" b="1"/>
              <a:t>2018 </a:t>
            </a:r>
            <a:r>
              <a:rPr kumimoji="1" lang="en-US" altLang="ko-KR" b="1"/>
              <a:t>All Variables </a:t>
            </a:r>
            <a:endParaRPr kumimoji="1"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D07AB-6446-6F40-84F1-27F596C680C9}"/>
              </a:ext>
            </a:extLst>
          </p:cNvPr>
          <p:cNvSpPr txBox="1"/>
          <p:nvPr/>
        </p:nvSpPr>
        <p:spPr>
          <a:xfrm>
            <a:off x="981635" y="-223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656229-56E3-0748-BF43-51CDF8F77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86" y="1596056"/>
            <a:ext cx="10733828" cy="47033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F968F1-C02A-1541-B4C7-D195358430F4}"/>
              </a:ext>
            </a:extLst>
          </p:cNvPr>
          <p:cNvSpPr txBox="1"/>
          <p:nvPr/>
        </p:nvSpPr>
        <p:spPr>
          <a:xfrm>
            <a:off x="6636327" y="4021407"/>
            <a:ext cx="482658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1"/>
              <a:t>Using Only One Temperature</a:t>
            </a:r>
            <a:endParaRPr kumimoji="1" lang="ko-KR" altLang="en-US" sz="2500" b="1"/>
          </a:p>
        </p:txBody>
      </p:sp>
    </p:spTree>
    <p:extLst>
      <p:ext uri="{BB962C8B-B14F-4D97-AF65-F5344CB8AC3E}">
        <p14:creationId xmlns:p14="http://schemas.microsoft.com/office/powerpoint/2010/main" val="63423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C0C5B-4BB3-F041-9A74-DDA223E4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9" y="328038"/>
            <a:ext cx="10515600" cy="1325563"/>
          </a:xfrm>
        </p:spPr>
        <p:txBody>
          <a:bodyPr/>
          <a:lstStyle/>
          <a:p>
            <a:r>
              <a:rPr kumimoji="1" lang="en-US" altLang="ko-KR" b="1" dirty="0"/>
              <a:t>Phase #2-2 : </a:t>
            </a:r>
            <a:r>
              <a:rPr kumimoji="1" lang="en-US" altLang="ko-KR" sz="3500" b="1" dirty="0"/>
              <a:t>2018 Remove insignificant Var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D07AB-6446-6F40-84F1-27F596C680C9}"/>
              </a:ext>
            </a:extLst>
          </p:cNvPr>
          <p:cNvSpPr txBox="1"/>
          <p:nvPr/>
        </p:nvSpPr>
        <p:spPr>
          <a:xfrm>
            <a:off x="981635" y="-223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75FF06-176A-2842-8560-3B1A08867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43" y="1653601"/>
            <a:ext cx="10700913" cy="473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8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C0C5B-4BB3-F041-9A74-DDA223E4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9" y="328038"/>
            <a:ext cx="10515600" cy="1325563"/>
          </a:xfrm>
        </p:spPr>
        <p:txBody>
          <a:bodyPr/>
          <a:lstStyle/>
          <a:p>
            <a:r>
              <a:rPr kumimoji="1" lang="en-US" altLang="ko-KR" b="1" dirty="0"/>
              <a:t>Phase #2-3 : </a:t>
            </a:r>
            <a:r>
              <a:rPr kumimoji="1" lang="en-US" altLang="ko-KR" sz="3500" b="1" dirty="0"/>
              <a:t>2018</a:t>
            </a:r>
            <a:r>
              <a:rPr kumimoji="1" lang="ko-KR" altLang="en-US" sz="3500" b="1" dirty="0"/>
              <a:t> </a:t>
            </a:r>
            <a:r>
              <a:rPr kumimoji="1" lang="en-US" altLang="ko-KR" sz="3500" b="1" dirty="0"/>
              <a:t>Price Prediction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D07AB-6446-6F40-84F1-27F596C680C9}"/>
              </a:ext>
            </a:extLst>
          </p:cNvPr>
          <p:cNvSpPr txBox="1"/>
          <p:nvPr/>
        </p:nvSpPr>
        <p:spPr>
          <a:xfrm>
            <a:off x="981635" y="-223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B6BE50-D37D-B44B-8B50-4FD1BC655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648"/>
          <a:stretch/>
        </p:blipFill>
        <p:spPr>
          <a:xfrm>
            <a:off x="602345" y="2506689"/>
            <a:ext cx="10987309" cy="2675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482F62-F045-3040-9CE4-D0F2BF6D6001}"/>
              </a:ext>
            </a:extLst>
          </p:cNvPr>
          <p:cNvSpPr txBox="1"/>
          <p:nvPr/>
        </p:nvSpPr>
        <p:spPr>
          <a:xfrm>
            <a:off x="3778349" y="5081329"/>
            <a:ext cx="3907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600" b="1" dirty="0">
                <a:solidFill>
                  <a:srgbClr val="FF0000"/>
                </a:solidFill>
              </a:rPr>
              <a:t>Overfitting</a:t>
            </a:r>
            <a:endParaRPr kumimoji="1" lang="ko-KR" altLang="en-US" sz="56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54B033-4623-014F-B294-8BE7104F2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1622">
            <a:off x="3870764" y="3377113"/>
            <a:ext cx="3517415" cy="9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7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C0C5B-4BB3-F041-9A74-DDA223E4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9" y="328038"/>
            <a:ext cx="10515600" cy="1325563"/>
          </a:xfrm>
        </p:spPr>
        <p:txBody>
          <a:bodyPr/>
          <a:lstStyle/>
          <a:p>
            <a:r>
              <a:rPr kumimoji="1" lang="en-US" altLang="ko-KR" b="1" dirty="0"/>
              <a:t>Phase #2-4 : </a:t>
            </a:r>
            <a:r>
              <a:rPr kumimoji="1" lang="en-US" altLang="ko-KR" sz="3500" b="1" dirty="0"/>
              <a:t>2017 Price Prediction</a:t>
            </a:r>
            <a:endParaRPr kumimoji="1"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D07AB-6446-6F40-84F1-27F596C680C9}"/>
              </a:ext>
            </a:extLst>
          </p:cNvPr>
          <p:cNvSpPr txBox="1"/>
          <p:nvPr/>
        </p:nvSpPr>
        <p:spPr>
          <a:xfrm>
            <a:off x="981635" y="-223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C263A9-480F-3449-8C2C-1591A616E2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92"/>
          <a:stretch/>
        </p:blipFill>
        <p:spPr>
          <a:xfrm>
            <a:off x="416203" y="2077140"/>
            <a:ext cx="11359593" cy="353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2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4E3B2-832E-4976-AEBC-05841800D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0000"/>
                </a:solidFill>
              </a:rPr>
              <a:t>Conclusion	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AA0335-9EBD-458B-9E3F-EE6A4144D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We predicted sweet potato’s price.</a:t>
            </a:r>
          </a:p>
          <a:p>
            <a:endParaRPr lang="en-US" altLang="ko-KR" dirty="0"/>
          </a:p>
          <a:p>
            <a:r>
              <a:rPr lang="en-US" altLang="ko-KR" dirty="0"/>
              <a:t>Our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  <a:r>
              <a:rPr lang="ko-KR" altLang="en-US" dirty="0"/>
              <a:t> </a:t>
            </a:r>
            <a:r>
              <a:rPr lang="en-US" altLang="ko-KR" dirty="0"/>
              <a:t>doesn’t</a:t>
            </a:r>
            <a:r>
              <a:rPr lang="ko-KR" altLang="en-US" dirty="0"/>
              <a:t> </a:t>
            </a:r>
            <a:r>
              <a:rPr lang="en-US" altLang="ko-KR" dirty="0"/>
              <a:t>have</a:t>
            </a:r>
            <a:r>
              <a:rPr lang="ko-KR" altLang="en-US" dirty="0"/>
              <a:t> </a:t>
            </a:r>
            <a:r>
              <a:rPr lang="en-US" altLang="ko-KR" dirty="0"/>
              <a:t>high</a:t>
            </a:r>
            <a:r>
              <a:rPr lang="ko-KR" altLang="en-US" dirty="0"/>
              <a:t> </a:t>
            </a:r>
            <a:r>
              <a:rPr lang="en-US" altLang="ko-KR" dirty="0"/>
              <a:t>reliability.</a:t>
            </a:r>
          </a:p>
          <a:p>
            <a:endParaRPr lang="en-US" altLang="ko-KR" dirty="0"/>
          </a:p>
          <a:p>
            <a:r>
              <a:rPr lang="en-US" altLang="ko-KR" dirty="0"/>
              <a:t>To build data model, it</a:t>
            </a:r>
            <a:r>
              <a:rPr lang="ko-KR" altLang="en-US" dirty="0"/>
              <a:t> </a:t>
            </a:r>
            <a:r>
              <a:rPr lang="en-US" altLang="ko-KR" dirty="0"/>
              <a:t>is important to select appropriate variables.</a:t>
            </a:r>
          </a:p>
          <a:p>
            <a:endParaRPr lang="en-US" altLang="ko-KR" dirty="0"/>
          </a:p>
          <a:p>
            <a:r>
              <a:rPr lang="en-US" altLang="ko-KR" dirty="0"/>
              <a:t>We learned a lot.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0021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DA2A4-2290-4392-8BED-EC993D26AE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768" y="954080"/>
            <a:ext cx="9144000" cy="2387600"/>
          </a:xfrm>
        </p:spPr>
        <p:txBody>
          <a:bodyPr/>
          <a:lstStyle/>
          <a:p>
            <a:r>
              <a:rPr lang="en-US" altLang="ko-KR">
                <a:latin typeface="AppleSDGothicNeoSB00" panose="02000503000000000000" pitchFamily="2" charset="-127"/>
                <a:ea typeface="AppleSDGothicNeoSB00" panose="02000503000000000000" pitchFamily="2" charset="-127"/>
              </a:rPr>
              <a:t>Thank you!</a:t>
            </a:r>
            <a:endParaRPr lang="ko-KR" altLang="en-US">
              <a:latin typeface="AppleSDGothicNeoSB00" panose="02000503000000000000" pitchFamily="2" charset="-127"/>
              <a:ea typeface="AppleSDGothicNeoSB00" panose="02000503000000000000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F0D295-0E58-4A99-B879-AD5A225C164D}"/>
              </a:ext>
            </a:extLst>
          </p:cNvPr>
          <p:cNvGrpSpPr/>
          <p:nvPr/>
        </p:nvGrpSpPr>
        <p:grpSpPr>
          <a:xfrm>
            <a:off x="6853306" y="1980777"/>
            <a:ext cx="5609633" cy="5599696"/>
            <a:chOff x="6853306" y="1980777"/>
            <a:chExt cx="5609633" cy="559969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F744DE76-61C9-4E59-B375-D69089C15E00}"/>
                </a:ext>
              </a:extLst>
            </p:cNvPr>
            <p:cNvGrpSpPr/>
            <p:nvPr/>
          </p:nvGrpSpPr>
          <p:grpSpPr>
            <a:xfrm>
              <a:off x="7314777" y="1980777"/>
              <a:ext cx="5148162" cy="4901287"/>
              <a:chOff x="7314777" y="1980777"/>
              <a:chExt cx="5148162" cy="4901287"/>
            </a:xfrm>
          </p:grpSpPr>
          <p:pic>
            <p:nvPicPr>
              <p:cNvPr id="6" name="그림 5" descr="벡터그래픽이(가) 표시된 사진&#10;&#10;자동 생성된 설명">
                <a:extLst>
                  <a:ext uri="{FF2B5EF4-FFF2-40B4-BE49-F238E27FC236}">
                    <a16:creationId xmlns:a16="http://schemas.microsoft.com/office/drawing/2014/main" id="{6EF7F229-67E4-4671-B2DB-AE6F519C1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14777" y="1980777"/>
                <a:ext cx="4877223" cy="4877223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2A8A753E-3D88-4878-A85F-9BEF70566C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9900272" y="4590337"/>
                <a:ext cx="2562667" cy="2291727"/>
              </a:xfrm>
              <a:prstGeom prst="rect">
                <a:avLst/>
              </a:prstGeom>
            </p:spPr>
          </p:pic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F2977592-7D3D-41E6-BE72-A0A42D16D51A}"/>
                  </a:ext>
                </a:extLst>
              </p:cNvPr>
              <p:cNvSpPr/>
              <p:nvPr/>
            </p:nvSpPr>
            <p:spPr>
              <a:xfrm>
                <a:off x="9141030" y="4017819"/>
                <a:ext cx="1291443" cy="782782"/>
              </a:xfrm>
              <a:prstGeom prst="ellipse">
                <a:avLst/>
              </a:prstGeom>
              <a:solidFill>
                <a:srgbClr val="FFE1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4" name="그림 3" descr="벡터그래픽이(가) 표시된 사진&#10;&#10;자동 생성된 설명">
              <a:extLst>
                <a:ext uri="{FF2B5EF4-FFF2-40B4-BE49-F238E27FC236}">
                  <a16:creationId xmlns:a16="http://schemas.microsoft.com/office/drawing/2014/main" id="{7A4E19F9-F67E-4C7C-B9FF-A3CAC4DAD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306" y="4590337"/>
              <a:ext cx="2990136" cy="2990136"/>
            </a:xfrm>
            <a:prstGeom prst="rect">
              <a:avLst/>
            </a:prstGeom>
          </p:spPr>
        </p:pic>
        <p:sp>
          <p:nvSpPr>
            <p:cNvPr id="11" name="현 10">
              <a:extLst>
                <a:ext uri="{FF2B5EF4-FFF2-40B4-BE49-F238E27FC236}">
                  <a16:creationId xmlns:a16="http://schemas.microsoft.com/office/drawing/2014/main" id="{252395B4-C21E-48F8-BE16-766C102D4DC9}"/>
                </a:ext>
              </a:extLst>
            </p:cNvPr>
            <p:cNvSpPr/>
            <p:nvPr/>
          </p:nvSpPr>
          <p:spPr>
            <a:xfrm rot="15681825">
              <a:off x="9115037" y="3542881"/>
              <a:ext cx="1276702" cy="1276702"/>
            </a:xfrm>
            <a:prstGeom prst="chord">
              <a:avLst>
                <a:gd name="adj1" fmla="val 6606608"/>
                <a:gd name="adj2" fmla="val 16200000"/>
              </a:avLst>
            </a:prstGeom>
            <a:solidFill>
              <a:srgbClr val="FF5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원호 11">
              <a:extLst>
                <a:ext uri="{FF2B5EF4-FFF2-40B4-BE49-F238E27FC236}">
                  <a16:creationId xmlns:a16="http://schemas.microsoft.com/office/drawing/2014/main" id="{C7F38F84-D087-4F14-AEEA-A438CC673336}"/>
                </a:ext>
              </a:extLst>
            </p:cNvPr>
            <p:cNvSpPr/>
            <p:nvPr/>
          </p:nvSpPr>
          <p:spPr>
            <a:xfrm rot="303574">
              <a:off x="9110270" y="3691413"/>
              <a:ext cx="406262" cy="406262"/>
            </a:xfrm>
            <a:prstGeom prst="arc">
              <a:avLst>
                <a:gd name="adj1" fmla="val 9763226"/>
                <a:gd name="adj2" fmla="val 20944548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E8D49592-6937-4BCA-AE30-4DC023B12910}"/>
                </a:ext>
              </a:extLst>
            </p:cNvPr>
            <p:cNvSpPr/>
            <p:nvPr/>
          </p:nvSpPr>
          <p:spPr>
            <a:xfrm rot="867985">
              <a:off x="9938909" y="3703057"/>
              <a:ext cx="406262" cy="406262"/>
            </a:xfrm>
            <a:prstGeom prst="arc">
              <a:avLst>
                <a:gd name="adj1" fmla="val 10463072"/>
                <a:gd name="adj2" fmla="val 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9404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사람, 실내, 벽, 안경이(가) 표시된 사진&#10;&#10;&#10;&#10;자동 생성된 설명">
            <a:extLst>
              <a:ext uri="{FF2B5EF4-FFF2-40B4-BE49-F238E27FC236}">
                <a16:creationId xmlns:a16="http://schemas.microsoft.com/office/drawing/2014/main" id="{109F298A-12B5-1E46-BFDF-B73C44B7A1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r="1485" b="5"/>
          <a:stretch/>
        </p:blipFill>
        <p:spPr>
          <a:xfrm>
            <a:off x="8007861" y="1"/>
            <a:ext cx="4184139" cy="4247004"/>
          </a:xfrm>
          <a:custGeom>
            <a:avLst/>
            <a:gdLst>
              <a:gd name="connsiteX0" fmla="*/ 807468 w 4184139"/>
              <a:gd name="connsiteY0" fmla="*/ 0 h 4247004"/>
              <a:gd name="connsiteX1" fmla="*/ 4068803 w 4184139"/>
              <a:gd name="connsiteY1" fmla="*/ 0 h 4247004"/>
              <a:gd name="connsiteX2" fmla="*/ 4162158 w 4184139"/>
              <a:gd name="connsiteY2" fmla="*/ 84846 h 4247004"/>
              <a:gd name="connsiteX3" fmla="*/ 4184139 w 4184139"/>
              <a:gd name="connsiteY3" fmla="*/ 109032 h 4247004"/>
              <a:gd name="connsiteX4" fmla="*/ 4184139 w 4184139"/>
              <a:gd name="connsiteY4" fmla="*/ 3508705 h 4247004"/>
              <a:gd name="connsiteX5" fmla="*/ 4162158 w 4184139"/>
              <a:gd name="connsiteY5" fmla="*/ 3532891 h 4247004"/>
              <a:gd name="connsiteX6" fmla="*/ 2438135 w 4184139"/>
              <a:gd name="connsiteY6" fmla="*/ 4247004 h 4247004"/>
              <a:gd name="connsiteX7" fmla="*/ 0 w 4184139"/>
              <a:gd name="connsiteY7" fmla="*/ 1808869 h 4247004"/>
              <a:gd name="connsiteX8" fmla="*/ 714113 w 4184139"/>
              <a:gd name="connsiteY8" fmla="*/ 84846 h 424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84139" h="4247004">
                <a:moveTo>
                  <a:pt x="807468" y="0"/>
                </a:moveTo>
                <a:lnTo>
                  <a:pt x="4068803" y="0"/>
                </a:lnTo>
                <a:lnTo>
                  <a:pt x="4162158" y="84846"/>
                </a:lnTo>
                <a:lnTo>
                  <a:pt x="4184139" y="109032"/>
                </a:lnTo>
                <a:lnTo>
                  <a:pt x="4184139" y="3508705"/>
                </a:lnTo>
                <a:lnTo>
                  <a:pt x="4162158" y="3532891"/>
                </a:lnTo>
                <a:cubicBezTo>
                  <a:pt x="3720942" y="3974107"/>
                  <a:pt x="3111408" y="4247004"/>
                  <a:pt x="2438135" y="4247004"/>
                </a:cubicBezTo>
                <a:cubicBezTo>
                  <a:pt x="1091590" y="4247004"/>
                  <a:pt x="0" y="3155414"/>
                  <a:pt x="0" y="1808869"/>
                </a:cubicBezTo>
                <a:cubicBezTo>
                  <a:pt x="0" y="1135596"/>
                  <a:pt x="272898" y="526062"/>
                  <a:pt x="714113" y="8484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22" name="내용 개체 틀 5" descr="음식, 과일, 야채, 테이블이(가) 표시된 사진&#10;&#10;자동 생성된 설명">
            <a:extLst>
              <a:ext uri="{FF2B5EF4-FFF2-40B4-BE49-F238E27FC236}">
                <a16:creationId xmlns:a16="http://schemas.microsoft.com/office/drawing/2014/main" id="{6810348C-6390-422A-A921-EC78C357C0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4" r="9177" b="3"/>
          <a:stretch/>
        </p:blipFill>
        <p:spPr>
          <a:xfrm>
            <a:off x="3834182" y="1"/>
            <a:ext cx="4215670" cy="3381796"/>
          </a:xfrm>
          <a:custGeom>
            <a:avLst/>
            <a:gdLst>
              <a:gd name="connsiteX0" fmla="*/ 431362 w 4215670"/>
              <a:gd name="connsiteY0" fmla="*/ 0 h 3381796"/>
              <a:gd name="connsiteX1" fmla="*/ 3784309 w 4215670"/>
              <a:gd name="connsiteY1" fmla="*/ 0 h 3381796"/>
              <a:gd name="connsiteX2" fmla="*/ 3855685 w 4215670"/>
              <a:gd name="connsiteY2" fmla="*/ 95451 h 3381796"/>
              <a:gd name="connsiteX3" fmla="*/ 4215670 w 4215670"/>
              <a:gd name="connsiteY3" fmla="*/ 1273961 h 3381796"/>
              <a:gd name="connsiteX4" fmla="*/ 2107836 w 4215670"/>
              <a:gd name="connsiteY4" fmla="*/ 3381796 h 3381796"/>
              <a:gd name="connsiteX5" fmla="*/ 0 w 4215670"/>
              <a:gd name="connsiteY5" fmla="*/ 1273961 h 3381796"/>
              <a:gd name="connsiteX6" fmla="*/ 359986 w 4215670"/>
              <a:gd name="connsiteY6" fmla="*/ 95451 h 3381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5670" h="3381796">
                <a:moveTo>
                  <a:pt x="431362" y="0"/>
                </a:moveTo>
                <a:lnTo>
                  <a:pt x="3784309" y="0"/>
                </a:lnTo>
                <a:lnTo>
                  <a:pt x="3855685" y="95451"/>
                </a:lnTo>
                <a:cubicBezTo>
                  <a:pt x="4082961" y="431863"/>
                  <a:pt x="4215670" y="837414"/>
                  <a:pt x="4215670" y="1273961"/>
                </a:cubicBezTo>
                <a:cubicBezTo>
                  <a:pt x="4215670" y="2438087"/>
                  <a:pt x="3271960" y="3381796"/>
                  <a:pt x="2107836" y="3381796"/>
                </a:cubicBezTo>
                <a:cubicBezTo>
                  <a:pt x="943711" y="3381796"/>
                  <a:pt x="0" y="2438087"/>
                  <a:pt x="0" y="1273961"/>
                </a:cubicBezTo>
                <a:cubicBezTo>
                  <a:pt x="0" y="837414"/>
                  <a:pt x="132710" y="431863"/>
                  <a:pt x="359986" y="95451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그림 4" descr="음식, 조각, 앉아있는, 테이블이(가) 표시된 사진&#10;&#10;&#10;&#10;자동 생성된 설명">
            <a:extLst>
              <a:ext uri="{FF2B5EF4-FFF2-40B4-BE49-F238E27FC236}">
                <a16:creationId xmlns:a16="http://schemas.microsoft.com/office/drawing/2014/main" id="{E2D06725-45B9-0A4A-AED4-B185B64B0B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l="13884" r="-1" b="-1"/>
          <a:stretch/>
        </p:blipFill>
        <p:spPr>
          <a:xfrm>
            <a:off x="1" y="1337091"/>
            <a:ext cx="5190767" cy="5530385"/>
          </a:xfrm>
          <a:custGeom>
            <a:avLst/>
            <a:gdLst>
              <a:gd name="connsiteX0" fmla="*/ 1986067 w 5190767"/>
              <a:gd name="connsiteY0" fmla="*/ 0 h 5530385"/>
              <a:gd name="connsiteX1" fmla="*/ 5190767 w 5190767"/>
              <a:gd name="connsiteY1" fmla="*/ 3204701 h 5530385"/>
              <a:gd name="connsiteX2" fmla="*/ 4252132 w 5190767"/>
              <a:gd name="connsiteY2" fmla="*/ 5470767 h 5530385"/>
              <a:gd name="connsiteX3" fmla="*/ 4186536 w 5190767"/>
              <a:gd name="connsiteY3" fmla="*/ 5530385 h 5530385"/>
              <a:gd name="connsiteX4" fmla="*/ 0 w 5190767"/>
              <a:gd name="connsiteY4" fmla="*/ 5530385 h 5530385"/>
              <a:gd name="connsiteX5" fmla="*/ 0 w 5190767"/>
              <a:gd name="connsiteY5" fmla="*/ 692598 h 5530385"/>
              <a:gd name="connsiteX6" fmla="*/ 194287 w 5190767"/>
              <a:gd name="connsiteY6" fmla="*/ 547313 h 5530385"/>
              <a:gd name="connsiteX7" fmla="*/ 1986067 w 5190767"/>
              <a:gd name="connsiteY7" fmla="*/ 0 h 5530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767" h="5530385">
                <a:moveTo>
                  <a:pt x="1986067" y="0"/>
                </a:moveTo>
                <a:cubicBezTo>
                  <a:pt x="3755974" y="0"/>
                  <a:pt x="5190767" y="1434794"/>
                  <a:pt x="5190767" y="3204701"/>
                </a:cubicBezTo>
                <a:cubicBezTo>
                  <a:pt x="5190767" y="4089655"/>
                  <a:pt x="4832069" y="4890830"/>
                  <a:pt x="4252132" y="5470767"/>
                </a:cubicBezTo>
                <a:lnTo>
                  <a:pt x="4186536" y="5530385"/>
                </a:lnTo>
                <a:lnTo>
                  <a:pt x="0" y="5530385"/>
                </a:lnTo>
                <a:lnTo>
                  <a:pt x="0" y="692598"/>
                </a:lnTo>
                <a:lnTo>
                  <a:pt x="194287" y="547313"/>
                </a:lnTo>
                <a:cubicBezTo>
                  <a:pt x="705761" y="201768"/>
                  <a:pt x="1322351" y="0"/>
                  <a:pt x="1986067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603FC70-67D9-49EF-983C-3853BF2B4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9EEC9A2-0432-4E69-9A99-0DBF3A03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0767" y="5059192"/>
            <a:ext cx="6201111" cy="11606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 latinLnBrk="0"/>
            <a:r>
              <a:rPr lang="en-US" altLang="ko-KR" sz="56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3121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0323D70-A473-40B9-BC0E-BBA823728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11BF15-A500-5A49-914A-ACB560AA1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8" r="3806" b="3"/>
          <a:stretch/>
        </p:blipFill>
        <p:spPr>
          <a:xfrm>
            <a:off x="317635" y="321733"/>
            <a:ext cx="4151681" cy="3026834"/>
          </a:xfrm>
          <a:prstGeom prst="rect">
            <a:avLst/>
          </a:prstGeom>
        </p:spPr>
      </p:pic>
      <p:pic>
        <p:nvPicPr>
          <p:cNvPr id="8" name="그림 7" descr="실외, 하늘, 나무, 녹색이(가) 표시된 사진&#10;&#10;&#10;&#10;자동 생성된 설명">
            <a:extLst>
              <a:ext uri="{FF2B5EF4-FFF2-40B4-BE49-F238E27FC236}">
                <a16:creationId xmlns:a16="http://schemas.microsoft.com/office/drawing/2014/main" id="{20F91362-C2DB-E049-B10A-56A445D854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01" r="-1" b="9208"/>
          <a:stretch/>
        </p:blipFill>
        <p:spPr>
          <a:xfrm>
            <a:off x="4638955" y="321733"/>
            <a:ext cx="3539976" cy="298581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2480E8F-769B-8B48-9BE2-E4C930B0BF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29360" r="5513" b="1"/>
          <a:stretch/>
        </p:blipFill>
        <p:spPr>
          <a:xfrm>
            <a:off x="8348570" y="321734"/>
            <a:ext cx="3535590" cy="298581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01F1871-CCCA-EA4D-85CC-9D00CEDE37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86" r="4" b="4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6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5CB7A1-C564-FD4C-BFDC-25DEE2606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latinLnBrk="0"/>
            <a:r>
              <a:rPr kumimoji="1" lang="en-US" altLang="ko-KR" sz="5400" b="1" dirty="0">
                <a:solidFill>
                  <a:srgbClr val="FFFFFF"/>
                </a:solidFill>
              </a:rPr>
              <a:t>Data Structure</a:t>
            </a:r>
            <a:endParaRPr kumimoji="1" lang="ko-KR" altLang="en-US" sz="5400" b="1" dirty="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7DD97EB5-633F-F149-A0F8-8DCF5ED441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1" y="2426818"/>
            <a:ext cx="4194829" cy="39976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01904A8-3716-3B4B-9DA5-F463C05E6C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629" y="2426818"/>
            <a:ext cx="4252805" cy="399763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7976A1F-96C6-A84F-8282-C11B377A8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40" y="2325092"/>
            <a:ext cx="4201088" cy="420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3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E4DF4BC-7FA9-9B41-890E-13675F32D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kumimoji="1" lang="en-US" altLang="ko-KR" sz="2600" b="1" i="1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Data.csv</a:t>
            </a:r>
            <a:endParaRPr kumimoji="1" lang="en-US" altLang="ko-KR" sz="2600" b="1" i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1354CB1-E8C4-CA45-90F3-FDFA927F14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94" y="950728"/>
            <a:ext cx="7945961" cy="495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2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검은색, 모니터, 스크린샷, 앉아있는이(가) 표시된 사진&#10;&#10;&#10;&#10;자동 생성된 설명">
            <a:extLst>
              <a:ext uri="{FF2B5EF4-FFF2-40B4-BE49-F238E27FC236}">
                <a16:creationId xmlns:a16="http://schemas.microsoft.com/office/drawing/2014/main" id="{D181B9E3-9FE2-5747-A006-511B58303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8229" r="47798" b="55708"/>
          <a:stretch/>
        </p:blipFill>
        <p:spPr>
          <a:xfrm>
            <a:off x="474916" y="2196200"/>
            <a:ext cx="11242168" cy="3222549"/>
          </a:xfr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23A3C9D5-5D3B-D348-BF93-79BFABCACE1F}"/>
              </a:ext>
            </a:extLst>
          </p:cNvPr>
          <p:cNvSpPr/>
          <p:nvPr/>
        </p:nvSpPr>
        <p:spPr>
          <a:xfrm>
            <a:off x="793376" y="2580703"/>
            <a:ext cx="10923707" cy="9147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C0C5B-4BB3-F041-9A74-DDA223E4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229" y="322963"/>
            <a:ext cx="10515600" cy="1325563"/>
          </a:xfrm>
        </p:spPr>
        <p:txBody>
          <a:bodyPr/>
          <a:lstStyle/>
          <a:p>
            <a:r>
              <a:rPr kumimoji="1" lang="en-US" altLang="ko-KR" b="1"/>
              <a:t>Phase #1-1</a:t>
            </a:r>
            <a:r>
              <a:rPr kumimoji="1" lang="ko-KR" altLang="en-US" b="1"/>
              <a:t> </a:t>
            </a:r>
            <a:r>
              <a:rPr kumimoji="1" lang="en-US" altLang="ko-KR" b="1"/>
              <a:t>:</a:t>
            </a:r>
            <a:r>
              <a:rPr kumimoji="1" lang="ko-KR" altLang="en-US" b="1"/>
              <a:t> </a:t>
            </a:r>
            <a:r>
              <a:rPr kumimoji="1" lang="en-US" altLang="ko-KR" sz="3500" b="1"/>
              <a:t>2005 ~ 2018 </a:t>
            </a:r>
            <a:r>
              <a:rPr kumimoji="1" lang="en-US" altLang="ko-KR" b="1"/>
              <a:t>All Variables </a:t>
            </a:r>
            <a:endParaRPr kumimoji="1"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D07AB-6446-6F40-84F1-27F596C680C9}"/>
              </a:ext>
            </a:extLst>
          </p:cNvPr>
          <p:cNvSpPr txBox="1"/>
          <p:nvPr/>
        </p:nvSpPr>
        <p:spPr>
          <a:xfrm>
            <a:off x="981635" y="-223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E2670E-CD85-4F4A-80FB-5E4E02018221}"/>
              </a:ext>
            </a:extLst>
          </p:cNvPr>
          <p:cNvGrpSpPr/>
          <p:nvPr/>
        </p:nvGrpSpPr>
        <p:grpSpPr>
          <a:xfrm>
            <a:off x="305229" y="1441000"/>
            <a:ext cx="11791869" cy="4786737"/>
            <a:chOff x="305229" y="1532965"/>
            <a:chExt cx="11791869" cy="4786737"/>
          </a:xfrm>
        </p:grpSpPr>
        <p:pic>
          <p:nvPicPr>
            <p:cNvPr id="12" name="내용 개체 틀 10" descr="검은색, 모니터, 스크린샷, 앉아있는이(가) 표시된 사진&#10;&#10;&#10;&#10;자동 생성된 설명">
              <a:extLst>
                <a:ext uri="{FF2B5EF4-FFF2-40B4-BE49-F238E27FC236}">
                  <a16:creationId xmlns:a16="http://schemas.microsoft.com/office/drawing/2014/main" id="{FB265614-3F5B-1B4A-B1E3-07151AB5F5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" t="57210" r="48782" b="6411"/>
            <a:stretch/>
          </p:blipFill>
          <p:spPr>
            <a:xfrm>
              <a:off x="305229" y="1532965"/>
              <a:ext cx="11791869" cy="4786737"/>
            </a:xfrm>
            <a:prstGeom prst="rect">
              <a:avLst/>
            </a:prstGeom>
          </p:spPr>
        </p:pic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155D4CAF-88D0-4741-A0B8-9E1F029062C7}"/>
                </a:ext>
              </a:extLst>
            </p:cNvPr>
            <p:cNvSpPr/>
            <p:nvPr/>
          </p:nvSpPr>
          <p:spPr>
            <a:xfrm>
              <a:off x="305229" y="3585597"/>
              <a:ext cx="7534406" cy="35439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21F97F71-10C5-7E4E-A972-02C5B67DEC7F}"/>
                </a:ext>
              </a:extLst>
            </p:cNvPr>
            <p:cNvSpPr/>
            <p:nvPr/>
          </p:nvSpPr>
          <p:spPr>
            <a:xfrm>
              <a:off x="305229" y="5687690"/>
              <a:ext cx="8233653" cy="44375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364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A6FBA6B2-CBEB-6E49-BFE3-969DE4923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8" r="2652" b="60821"/>
          <a:stretch/>
        </p:blipFill>
        <p:spPr>
          <a:xfrm>
            <a:off x="630752" y="1801906"/>
            <a:ext cx="10930496" cy="3722994"/>
          </a:xfr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A2548E7-B23D-554D-8EA5-425A6C3094CF}"/>
              </a:ext>
            </a:extLst>
          </p:cNvPr>
          <p:cNvSpPr/>
          <p:nvPr/>
        </p:nvSpPr>
        <p:spPr>
          <a:xfrm>
            <a:off x="776604" y="3313539"/>
            <a:ext cx="10638792" cy="11967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C3C0C5B-4BB3-F041-9A74-DDA223E4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9" y="328038"/>
            <a:ext cx="10515600" cy="1325563"/>
          </a:xfrm>
        </p:spPr>
        <p:txBody>
          <a:bodyPr/>
          <a:lstStyle/>
          <a:p>
            <a:r>
              <a:rPr kumimoji="1" lang="en-US" altLang="ko-KR" b="1"/>
              <a:t>Phase #1-2 : </a:t>
            </a:r>
            <a:r>
              <a:rPr kumimoji="1" lang="en-US" altLang="ko-KR" sz="3500" b="1"/>
              <a:t>2005 ~ 2018 Except Humid</a:t>
            </a:r>
            <a:r>
              <a:rPr kumimoji="1" lang="en-US" altLang="ko-KR" b="1"/>
              <a:t> </a:t>
            </a:r>
            <a:endParaRPr kumimoji="1"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D07AB-6446-6F40-84F1-27F596C680C9}"/>
              </a:ext>
            </a:extLst>
          </p:cNvPr>
          <p:cNvSpPr txBox="1"/>
          <p:nvPr/>
        </p:nvSpPr>
        <p:spPr>
          <a:xfrm>
            <a:off x="981635" y="-223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5DF98608-F676-DA48-BAEE-6DE08EEDC78B}"/>
              </a:ext>
            </a:extLst>
          </p:cNvPr>
          <p:cNvGrpSpPr/>
          <p:nvPr/>
        </p:nvGrpSpPr>
        <p:grpSpPr>
          <a:xfrm>
            <a:off x="474499" y="1542341"/>
            <a:ext cx="11243001" cy="4604356"/>
            <a:chOff x="630752" y="1690688"/>
            <a:chExt cx="10930496" cy="4314893"/>
          </a:xfrm>
        </p:grpSpPr>
        <p:pic>
          <p:nvPicPr>
            <p:cNvPr id="7" name="내용 개체 틀 4" descr="스크린샷이(가) 표시된 사진&#10;&#10;&#10;&#10;자동 생성된 설명">
              <a:extLst>
                <a:ext uri="{FF2B5EF4-FFF2-40B4-BE49-F238E27FC236}">
                  <a16:creationId xmlns:a16="http://schemas.microsoft.com/office/drawing/2014/main" id="{DBD6E539-4D55-EE45-A81A-6815CAB087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070" r="2652" b="1907"/>
            <a:stretch/>
          </p:blipFill>
          <p:spPr>
            <a:xfrm>
              <a:off x="630752" y="1690688"/>
              <a:ext cx="10930496" cy="4314893"/>
            </a:xfrm>
            <a:prstGeom prst="rect">
              <a:avLst/>
            </a:prstGeom>
          </p:spPr>
        </p:pic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8C523B54-F574-F242-83B8-0A247FE6B75C}"/>
                </a:ext>
              </a:extLst>
            </p:cNvPr>
            <p:cNvSpPr/>
            <p:nvPr/>
          </p:nvSpPr>
          <p:spPr>
            <a:xfrm>
              <a:off x="630752" y="5271247"/>
              <a:ext cx="7329907" cy="44375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352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C0C5B-4BB3-F041-9A74-DDA223E4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9" y="328038"/>
            <a:ext cx="10515600" cy="1325563"/>
          </a:xfrm>
        </p:spPr>
        <p:txBody>
          <a:bodyPr/>
          <a:lstStyle/>
          <a:p>
            <a:r>
              <a:rPr kumimoji="1" lang="en-US" altLang="ko-KR" b="1"/>
              <a:t>Phase #1-3 : </a:t>
            </a:r>
            <a:r>
              <a:rPr kumimoji="1" lang="en-US" altLang="ko-KR" sz="3500" b="1"/>
              <a:t>2005 ~ 2018 Using One Temp</a:t>
            </a:r>
            <a:endParaRPr kumimoji="1" lang="ko-KR" altLang="en-US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D07AB-6446-6F40-84F1-27F596C680C9}"/>
              </a:ext>
            </a:extLst>
          </p:cNvPr>
          <p:cNvSpPr txBox="1"/>
          <p:nvPr/>
        </p:nvSpPr>
        <p:spPr>
          <a:xfrm>
            <a:off x="981635" y="-223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42B15C-1014-7940-81DD-534AC709F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61"/>
          <a:stretch/>
        </p:blipFill>
        <p:spPr>
          <a:xfrm>
            <a:off x="838200" y="1653601"/>
            <a:ext cx="6943420" cy="10795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3065AB-432E-0040-BC72-D600CA4EFB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81"/>
          <a:stretch/>
        </p:blipFill>
        <p:spPr>
          <a:xfrm>
            <a:off x="2732368" y="2979164"/>
            <a:ext cx="7653244" cy="3086100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7309D30-C875-B649-8C34-D98875AA38DC}"/>
              </a:ext>
            </a:extLst>
          </p:cNvPr>
          <p:cNvSpPr/>
          <p:nvPr/>
        </p:nvSpPr>
        <p:spPr>
          <a:xfrm>
            <a:off x="2708910" y="3429000"/>
            <a:ext cx="1984114" cy="29583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71F1E5FD-421A-224D-879B-12266E770EFD}"/>
              </a:ext>
            </a:extLst>
          </p:cNvPr>
          <p:cNvSpPr/>
          <p:nvPr/>
        </p:nvSpPr>
        <p:spPr>
          <a:xfrm>
            <a:off x="975038" y="2385492"/>
            <a:ext cx="2198467" cy="3476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DFAABF-FE2E-4ACE-A9D7-015D8FFD9C63}"/>
              </a:ext>
            </a:extLst>
          </p:cNvPr>
          <p:cNvSpPr txBox="1"/>
          <p:nvPr/>
        </p:nvSpPr>
        <p:spPr>
          <a:xfrm>
            <a:off x="247209" y="3844519"/>
            <a:ext cx="5883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5600" b="1" dirty="0">
                <a:solidFill>
                  <a:srgbClr val="FF0000"/>
                </a:solidFill>
              </a:rPr>
              <a:t>Multicollinearity</a:t>
            </a:r>
            <a:endParaRPr kumimoji="1" lang="ko-KR" altLang="en-US" sz="5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74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3C0C5B-4BB3-F041-9A74-DDA223E4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499" y="328038"/>
            <a:ext cx="10515600" cy="1325563"/>
          </a:xfrm>
        </p:spPr>
        <p:txBody>
          <a:bodyPr/>
          <a:lstStyle/>
          <a:p>
            <a:r>
              <a:rPr kumimoji="1" lang="en-US" altLang="ko-KR" b="1"/>
              <a:t>Phase #1-3 : </a:t>
            </a:r>
            <a:r>
              <a:rPr kumimoji="1" lang="en-US" altLang="ko-KR" sz="3500" b="1"/>
              <a:t>2005 ~ 2018 Using One Temp</a:t>
            </a:r>
            <a:endParaRPr kumimoji="1" lang="ko-KR" altLang="en-US" sz="35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2D07AB-6446-6F40-84F1-27F596C680C9}"/>
              </a:ext>
            </a:extLst>
          </p:cNvPr>
          <p:cNvSpPr txBox="1"/>
          <p:nvPr/>
        </p:nvSpPr>
        <p:spPr>
          <a:xfrm>
            <a:off x="981635" y="-2232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13" name="내용 개체 틀 11" descr="검은색, 모니터, 스크린샷, 위쪽이(가) 표시된 사진&#10;&#10;&#10;&#10;자동 생성된 설명">
            <a:extLst>
              <a:ext uri="{FF2B5EF4-FFF2-40B4-BE49-F238E27FC236}">
                <a16:creationId xmlns:a16="http://schemas.microsoft.com/office/drawing/2014/main" id="{B50B56FA-8A00-114A-A09D-BDFFEAD18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" t="16417" r="48032" b="54411"/>
          <a:stretch/>
        </p:blipFill>
        <p:spPr>
          <a:xfrm>
            <a:off x="474499" y="1693728"/>
            <a:ext cx="10780689" cy="3470544"/>
          </a:xfrm>
          <a:prstGeom prst="rect">
            <a:avLst/>
          </a:prstGeom>
        </p:spPr>
      </p:pic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775F2E44-34BE-9A4C-B656-7C7017BA7C48}"/>
              </a:ext>
            </a:extLst>
          </p:cNvPr>
          <p:cNvSpPr/>
          <p:nvPr/>
        </p:nvSpPr>
        <p:spPr>
          <a:xfrm>
            <a:off x="582076" y="2700585"/>
            <a:ext cx="10673111" cy="89468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62C3683-D052-D642-8791-2A5749C29B39}"/>
              </a:ext>
            </a:extLst>
          </p:cNvPr>
          <p:cNvGrpSpPr/>
          <p:nvPr/>
        </p:nvGrpSpPr>
        <p:grpSpPr>
          <a:xfrm>
            <a:off x="474499" y="1334288"/>
            <a:ext cx="11131113" cy="4521969"/>
            <a:chOff x="770965" y="1334288"/>
            <a:chExt cx="11131113" cy="4521969"/>
          </a:xfrm>
        </p:grpSpPr>
        <p:pic>
          <p:nvPicPr>
            <p:cNvPr id="19" name="내용 개체 틀 11" descr="검은색, 모니터, 스크린샷, 위쪽이(가) 표시된 사진&#10;&#10;&#10;&#10;자동 생성된 설명">
              <a:extLst>
                <a:ext uri="{FF2B5EF4-FFF2-40B4-BE49-F238E27FC236}">
                  <a16:creationId xmlns:a16="http://schemas.microsoft.com/office/drawing/2014/main" id="{06B3E8D2-DD8B-0A4F-89EE-3E66DDC431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525" r="49028" b="6663"/>
            <a:stretch/>
          </p:blipFill>
          <p:spPr>
            <a:xfrm>
              <a:off x="770965" y="1334288"/>
              <a:ext cx="11131113" cy="4521969"/>
            </a:xfrm>
            <a:prstGeom prst="rect">
              <a:avLst/>
            </a:prstGeom>
          </p:spPr>
        </p:pic>
        <p:sp>
          <p:nvSpPr>
            <p:cNvPr id="16" name="모서리가 둥근 직사각형 15">
              <a:extLst>
                <a:ext uri="{FF2B5EF4-FFF2-40B4-BE49-F238E27FC236}">
                  <a16:creationId xmlns:a16="http://schemas.microsoft.com/office/drawing/2014/main" id="{51DC28DF-4B6C-0E49-8083-DAEF02E90C29}"/>
                </a:ext>
              </a:extLst>
            </p:cNvPr>
            <p:cNvSpPr/>
            <p:nvPr/>
          </p:nvSpPr>
          <p:spPr>
            <a:xfrm>
              <a:off x="981635" y="4730877"/>
              <a:ext cx="7539470" cy="47352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574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1088</Words>
  <Application>Microsoft Office PowerPoint</Application>
  <PresentationFormat>와이드스크린</PresentationFormat>
  <Paragraphs>118</Paragraphs>
  <Slides>16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AppleSDGothicNeoSB00</vt:lpstr>
      <vt:lpstr>맑은 고딕</vt:lpstr>
      <vt:lpstr>Arial</vt:lpstr>
      <vt:lpstr>Office 테마</vt:lpstr>
      <vt:lpstr>Data Science Project</vt:lpstr>
      <vt:lpstr>Introduction</vt:lpstr>
      <vt:lpstr>Motivation</vt:lpstr>
      <vt:lpstr>Data Structure</vt:lpstr>
      <vt:lpstr>Data.csv</vt:lpstr>
      <vt:lpstr>Phase #1-1 : 2005 ~ 2018 All Variables </vt:lpstr>
      <vt:lpstr>Phase #1-2 : 2005 ~ 2018 Except Humid </vt:lpstr>
      <vt:lpstr>Phase #1-3 : 2005 ~ 2018 Using One Temp</vt:lpstr>
      <vt:lpstr>Phase #1-3 : 2005 ~ 2018 Using One Temp</vt:lpstr>
      <vt:lpstr>Phase #1-4 : Price Prediction</vt:lpstr>
      <vt:lpstr>Phase #2-1 : 2018 All Variables </vt:lpstr>
      <vt:lpstr>Phase #2-2 : 2018 Remove insignificant Var</vt:lpstr>
      <vt:lpstr>Phase #2-3 : 2018 Price Prediction</vt:lpstr>
      <vt:lpstr>Phase #2-4 : 2017 Price Prediction</vt:lpstr>
      <vt:lpstr>Conclusion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Project</dc:title>
  <dc:creator>이희수</dc:creator>
  <cp:lastModifiedBy>kwakline@naver.com</cp:lastModifiedBy>
  <cp:revision>81</cp:revision>
  <dcterms:created xsi:type="dcterms:W3CDTF">2019-01-24T10:21:15Z</dcterms:created>
  <dcterms:modified xsi:type="dcterms:W3CDTF">2019-01-25T02:00:16Z</dcterms:modified>
</cp:coreProperties>
</file>